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98" r:id="rId4"/>
    <p:sldId id="271" r:id="rId5"/>
    <p:sldId id="260" r:id="rId6"/>
    <p:sldId id="257" r:id="rId7"/>
    <p:sldId id="258" r:id="rId8"/>
    <p:sldId id="263" r:id="rId9"/>
    <p:sldId id="262" r:id="rId10"/>
    <p:sldId id="301" r:id="rId11"/>
    <p:sldId id="302" r:id="rId12"/>
    <p:sldId id="303" r:id="rId13"/>
    <p:sldId id="304" r:id="rId14"/>
    <p:sldId id="305" r:id="rId15"/>
    <p:sldId id="281" r:id="rId16"/>
    <p:sldId id="293" r:id="rId17"/>
    <p:sldId id="266" r:id="rId18"/>
    <p:sldId id="268" r:id="rId19"/>
    <p:sldId id="276" r:id="rId20"/>
    <p:sldId id="292" r:id="rId21"/>
    <p:sldId id="278" r:id="rId22"/>
    <p:sldId id="297" r:id="rId23"/>
    <p:sldId id="282" r:id="rId24"/>
    <p:sldId id="300" r:id="rId25"/>
    <p:sldId id="295" r:id="rId26"/>
    <p:sldId id="286" r:id="rId27"/>
    <p:sldId id="296" r:id="rId28"/>
    <p:sldId id="307" r:id="rId2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0"/>
  </p:normalViewPr>
  <p:slideViewPr>
    <p:cSldViewPr>
      <p:cViewPr varScale="1">
        <p:scale>
          <a:sx n="92" d="100"/>
          <a:sy n="92" d="100"/>
        </p:scale>
        <p:origin x="16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E4F650-DC1F-7741-BCD0-0622DB8CCD2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3247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E83C5C-BB83-DD42-B64F-E089FB1978D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597579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06D236F-5E1C-0748-8760-8058523AC30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52609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ADFA9-6A95-C446-A781-D03A236F8CD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97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6FF2E4-607F-9844-8ADC-36384B0D16A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09099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479A47-7729-6D46-871E-2398D7CD07E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63230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AF1F08-8B3F-0D42-AF30-8643693BCA90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6913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1705A5-E8AA-754A-A91E-FB894F2E111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266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577498-BC1C-5041-AFC0-0FBBA4EF12A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8329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U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F019CA-82DE-A645-85C0-F18FC0B2750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9280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U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UY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7CDA95-300D-924B-AAB8-6CC5AB450CF4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8991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84645B3-CC59-154A-AA9F-1F13F22461F2}" type="slidenum">
              <a:rPr lang="es-ES" altLang="en-US"/>
              <a:pPr/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U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1916832"/>
            <a:ext cx="8568952" cy="3168352"/>
          </a:xfrm>
        </p:spPr>
        <p:txBody>
          <a:bodyPr/>
          <a:lstStyle/>
          <a:p>
            <a:pPr eaLnBrk="1" hangingPunct="1"/>
            <a:r>
              <a:rPr lang="es-ES_tradnl" altLang="en-US" sz="4800" dirty="0" err="1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Analysis</a:t>
            </a:r>
            <a:r>
              <a:rPr lang="es-ES" altLang="en-US" sz="4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of </a:t>
            </a:r>
            <a:br>
              <a:rPr lang="es-ES" altLang="en-US" sz="4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4800" dirty="0" err="1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World</a:t>
            </a:r>
            <a:r>
              <a:rPr lang="es-ES" altLang="en-US" sz="4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s-ES" altLang="en-US" sz="4800" dirty="0" err="1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University</a:t>
            </a:r>
            <a:r>
              <a:rPr lang="es-ES" altLang="en-US" sz="48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Ranking</a:t>
            </a:r>
            <a:r>
              <a:rPr lang="es-ES" altLang="en-US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s-ES" altLang="en-US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s-ES" alt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s-ES" alt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24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Milee Singh Ashawad</a:t>
            </a:r>
            <a:br>
              <a:rPr lang="es-ES" altLang="en-US" sz="24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2400" dirty="0" err="1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milee@bu.edu</a:t>
            </a:r>
            <a:endParaRPr lang="es-ES" altLang="en-US" sz="24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356"/>
          <a:stretch/>
        </p:blipFill>
        <p:spPr>
          <a:xfrm>
            <a:off x="1007604" y="1268760"/>
            <a:ext cx="7128791" cy="42751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5000" dist="5000" dir="5400000" sy="-100000" algn="bl" rotWithShape="0"/>
          </a:effec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Research Score of United States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Research Score of United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8272"/>
            <a:ext cx="3754760" cy="2836912"/>
          </a:xfrm>
        </p:spPr>
        <p:txBody>
          <a:bodyPr/>
          <a:lstStyle/>
          <a:p>
            <a:pPr>
              <a:spcBef>
                <a:spcPts val="1872"/>
              </a:spcBef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Research Mean Score was declining from 2011 to 2016</a:t>
            </a:r>
          </a:p>
          <a:p>
            <a:pPr>
              <a:spcBef>
                <a:spcPts val="1872"/>
              </a:spcBef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The lowest research Mean Score in 2016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1600200"/>
            <a:ext cx="4464496" cy="3412976"/>
          </a:xfrm>
          <a:prstGeom prst="rect">
            <a:avLst/>
          </a:prstGeom>
          <a:effectLst>
            <a:reflection stA="37000" endPos="3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755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Teaching in 2015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976" t="19169" r="8125"/>
          <a:stretch/>
        </p:blipFill>
        <p:spPr>
          <a:xfrm>
            <a:off x="1475656" y="1196752"/>
            <a:ext cx="6192688" cy="4770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862091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Teaching in 2016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4674"/>
          <a:stretch/>
        </p:blipFill>
        <p:spPr>
          <a:xfrm>
            <a:off x="448638" y="1052736"/>
            <a:ext cx="7887473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Comparison of Teaching Score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844823"/>
            <a:ext cx="4176464" cy="3332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96333"/>
            <a:ext cx="4258816" cy="33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8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Research Score Comparison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2" y="1196752"/>
            <a:ext cx="7499176" cy="45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Research Score Comparison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2857"/>
            <a:ext cx="4330824" cy="3096344"/>
          </a:xfrm>
        </p:spPr>
        <p:txBody>
          <a:bodyPr/>
          <a:lstStyle/>
          <a:p>
            <a:pPr>
              <a:spcBef>
                <a:spcPts val="1776"/>
              </a:spcBef>
            </a:pPr>
            <a:r>
              <a:rPr lang="en-US" sz="2400" dirty="0" smtClean="0"/>
              <a:t>Research score is gradually increased for USA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For year 2016, the density of UK is smaller than USA</a:t>
            </a:r>
          </a:p>
          <a:p>
            <a:pPr>
              <a:spcBef>
                <a:spcPts val="1776"/>
              </a:spcBef>
            </a:pPr>
            <a:r>
              <a:rPr lang="en-US" sz="2400" dirty="0" smtClean="0"/>
              <a:t>There is a gradual fall seen in UK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569" y="1600200"/>
            <a:ext cx="3682752" cy="2532447"/>
          </a:xfrm>
          <a:prstGeom prst="rect">
            <a:avLst/>
          </a:prstGeom>
          <a:effectLst>
            <a:reflection stA="41000" endPos="57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08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768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Score of Top 3 Universities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49"/>
          <a:stretch/>
        </p:blipFill>
        <p:spPr>
          <a:xfrm>
            <a:off x="228600" y="1268760"/>
            <a:ext cx="8686800" cy="44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3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Ivy League Ranking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112"/>
          <a:stretch/>
        </p:blipFill>
        <p:spPr>
          <a:xfrm>
            <a:off x="899592" y="1196752"/>
            <a:ext cx="6825913" cy="47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3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37" y="260648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Boston University Ranking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0219"/>
            <a:ext cx="7427168" cy="44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Times Higher Education Dataset</a:t>
            </a:r>
            <a:endParaRPr lang="en-US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5266928" cy="4349079"/>
          </a:xfrm>
        </p:spPr>
        <p:txBody>
          <a:bodyPr/>
          <a:lstStyle/>
          <a:p>
            <a:pPr marL="434340" algn="just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Data Source: </a:t>
            </a:r>
            <a:r>
              <a:rPr lang="en-US" sz="2800" b="1" dirty="0" smtClean="0">
                <a:latin typeface="Calibri" charset="0"/>
                <a:ea typeface="Calibri" charset="0"/>
                <a:cs typeface="Calibri" charset="0"/>
              </a:rPr>
              <a:t>Times Higher Education University Ranking</a:t>
            </a:r>
          </a:p>
          <a:p>
            <a:pPr marL="434340" algn="just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Computed between year 2011-2016</a:t>
            </a:r>
          </a:p>
          <a:p>
            <a:pPr marL="434340" algn="just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Dataset contains around 2603 observation.</a:t>
            </a:r>
          </a:p>
          <a:p>
            <a:pPr marL="434340" algn="just" eaLnBrk="1" fontAlgn="auto" hangingPunct="1">
              <a:spcBef>
                <a:spcPts val="600"/>
              </a:spcBef>
              <a:spcAft>
                <a:spcPts val="0"/>
              </a:spcAft>
            </a:pP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https://</a:t>
            </a:r>
            <a:r>
              <a:rPr lang="en-US" sz="2800" dirty="0" err="1" smtClean="0">
                <a:latin typeface="Calibri" charset="0"/>
                <a:ea typeface="Calibri" charset="0"/>
                <a:cs typeface="Calibri" charset="0"/>
              </a:rPr>
              <a:t>www.timeshighereducation.com</a:t>
            </a:r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/world-university-rankings</a:t>
            </a: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 smtClean="0">
              <a:latin typeface="Calibri" charset="0"/>
              <a:ea typeface="Calibri" charset="0"/>
              <a:cs typeface="Calibri" charset="0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836650"/>
            <a:ext cx="2524580" cy="25245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50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Boston University Ranking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2464"/>
            <a:ext cx="4330824" cy="3600401"/>
          </a:xfrm>
        </p:spPr>
        <p:txBody>
          <a:bodyPr/>
          <a:lstStyle/>
          <a:p>
            <a:pPr>
              <a:spcBef>
                <a:spcPts val="1776"/>
              </a:spcBef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The rank was constant for year 2012 and 2013</a:t>
            </a:r>
          </a:p>
          <a:p>
            <a:pPr>
              <a:spcBef>
                <a:spcPts val="1776"/>
              </a:spcBef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Boston University ranked 50</a:t>
            </a:r>
            <a:r>
              <a:rPr lang="en-US" sz="2400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 in the year 2014</a:t>
            </a:r>
          </a:p>
          <a:p>
            <a:pPr>
              <a:spcBef>
                <a:spcPts val="1776"/>
              </a:spcBef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It has 64</a:t>
            </a:r>
            <a:r>
              <a:rPr lang="en-US" sz="2400" baseline="30000" dirty="0" smtClean="0">
                <a:latin typeface="Calibri" charset="0"/>
                <a:ea typeface="Calibri" charset="0"/>
                <a:cs typeface="Calibri" charset="0"/>
              </a:rPr>
              <a:t>th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 rank in year 2016 and is the lowest of all year.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844824"/>
            <a:ext cx="3466728" cy="2620887"/>
          </a:xfrm>
          <a:prstGeom prst="rect">
            <a:avLst/>
          </a:prstGeom>
          <a:effectLst>
            <a:reflection stA="45000" endPos="46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7121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International Students in USA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099"/>
          <a:stretch/>
        </p:blipFill>
        <p:spPr>
          <a:xfrm>
            <a:off x="1085352" y="1417638"/>
            <a:ext cx="6973295" cy="433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Central Limit Theorem</a:t>
            </a:r>
            <a:endParaRPr lang="en-US" sz="4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Central Limit Theorem was applied on the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total_score</a:t>
            </a:r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Central Limit Theorem got applicable when sample_size was set to 100 and generated using the Simple Sampling method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412" y="3068960"/>
            <a:ext cx="7499176" cy="26079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2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Central Limit Theorem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191" y="1399057"/>
            <a:ext cx="7089617" cy="44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4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Central Limit Theorem Analysis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546075"/>
              </p:ext>
            </p:extLst>
          </p:nvPr>
        </p:nvGraphicFramePr>
        <p:xfrm>
          <a:off x="457200" y="1600200"/>
          <a:ext cx="8229600" cy="2620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524178">
                <a:tc>
                  <a:txBody>
                    <a:bodyPr/>
                    <a:lstStyle/>
                    <a:p>
                      <a:r>
                        <a:rPr lang="en-US" dirty="0" smtClean="0"/>
                        <a:t>Sample Size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Standard Deviation</a:t>
                      </a:r>
                      <a:endParaRPr lang="en-US" dirty="0"/>
                    </a:p>
                  </a:txBody>
                  <a:tcPr/>
                </a:tc>
              </a:tr>
              <a:tr h="524178"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160.4886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10.19679</a:t>
                      </a:r>
                      <a:endParaRPr lang="en-US" dirty="0"/>
                    </a:p>
                  </a:txBody>
                  <a:tcPr/>
                </a:tc>
              </a:tr>
              <a:tr h="524178">
                <a:tc>
                  <a:txBody>
                    <a:bodyPr/>
                    <a:lstStyle/>
                    <a:p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160.7876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7.391006</a:t>
                      </a:r>
                      <a:endParaRPr lang="en-US" dirty="0"/>
                    </a:p>
                  </a:txBody>
                  <a:tcPr/>
                </a:tc>
              </a:tr>
              <a:tr h="524178">
                <a:tc>
                  <a:txBody>
                    <a:bodyPr/>
                    <a:lstStyle/>
                    <a:p>
                      <a:r>
                        <a:rPr lang="en-US" dirty="0" smtClean="0"/>
                        <a:t>300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160.7812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6.103502</a:t>
                      </a:r>
                      <a:endParaRPr lang="en-US" dirty="0"/>
                    </a:p>
                  </a:txBody>
                  <a:tcPr/>
                </a:tc>
              </a:tr>
              <a:tr h="524178"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160.9911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/>
                        <a:t>5.209769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797152"/>
            <a:ext cx="822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Calibri" charset="0"/>
                <a:ea typeface="Calibri" charset="0"/>
                <a:cs typeface="Calibri" charset="0"/>
              </a:rPr>
              <a:t>The mean remains constant and as the sample size is increased, the standard deviation of the </a:t>
            </a:r>
            <a:r>
              <a:rPr lang="en-US" sz="2000" smtClean="0">
                <a:latin typeface="Calibri" charset="0"/>
                <a:ea typeface="Calibri" charset="0"/>
                <a:cs typeface="Calibri" charset="0"/>
              </a:rPr>
              <a:t>sample decreases</a:t>
            </a:r>
            <a:endParaRPr lang="en-US" sz="2000" dirty="0" smtClean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29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Simple Sampling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921" y="2564904"/>
            <a:ext cx="4142454" cy="18001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4275"/>
          <a:stretch/>
        </p:blipFill>
        <p:spPr>
          <a:xfrm>
            <a:off x="4963375" y="1484784"/>
            <a:ext cx="3456384" cy="4088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2225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Systematic Sampling</a:t>
            </a:r>
            <a:endParaRPr lang="en-US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2276872"/>
            <a:ext cx="2808312" cy="2016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600201"/>
            <a:ext cx="3888432" cy="4061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782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Cluster Sampling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63" t="-502" r="263" b="502"/>
          <a:stretch/>
        </p:blipFill>
        <p:spPr>
          <a:xfrm>
            <a:off x="4932040" y="1340768"/>
            <a:ext cx="3754760" cy="43760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218"/>
          <a:stretch/>
        </p:blipFill>
        <p:spPr>
          <a:xfrm>
            <a:off x="457200" y="2996952"/>
            <a:ext cx="4330824" cy="58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1916832"/>
            <a:ext cx="8568952" cy="3168352"/>
          </a:xfrm>
        </p:spPr>
        <p:txBody>
          <a:bodyPr/>
          <a:lstStyle/>
          <a:p>
            <a:pPr eaLnBrk="1" hangingPunct="1"/>
            <a:r>
              <a:rPr lang="en-US" altLang="en-US" sz="72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Thank You</a:t>
            </a:r>
            <a:br>
              <a:rPr lang="en-US" altLang="en-US" sz="72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6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s-ES" altLang="en-US" sz="6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6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s-ES" altLang="en-US" sz="6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es-ES" altLang="en-US" sz="24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Milee Singh Ashawad</a:t>
            </a:r>
            <a:br>
              <a:rPr lang="es-ES" altLang="en-US" sz="24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</a:br>
            <a:endParaRPr lang="es-ES" altLang="en-US" sz="24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562074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Attributes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4770439"/>
              </p:ext>
            </p:extLst>
          </p:nvPr>
        </p:nvGraphicFramePr>
        <p:xfrm>
          <a:off x="457200" y="1196752"/>
          <a:ext cx="8136904" cy="46652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37784"/>
                <a:gridCol w="4599120"/>
              </a:tblGrid>
              <a:tr h="38060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Attributes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Description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380603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world_rank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World rank for</a:t>
                      </a:r>
                      <a:r>
                        <a:rPr lang="en-US" sz="20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university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380603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Univ_name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Name of university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52943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teaching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University score for teaching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529438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research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University score for</a:t>
                      </a:r>
                      <a:r>
                        <a:rPr lang="en-US" sz="20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research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380603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total_score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Total score</a:t>
                      </a:r>
                      <a:r>
                        <a:rPr lang="en-US" sz="20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for university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529438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num_students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Number of students at the university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674396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Calibri" charset="0"/>
                          <a:ea typeface="Calibri" charset="0"/>
                          <a:cs typeface="Calibri" charset="0"/>
                        </a:rPr>
                        <a:t>International_student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Percentage of the students who are international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40292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year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Year of ranking(2011-2016)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  <a:tr h="380603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country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Country</a:t>
                      </a:r>
                      <a:r>
                        <a:rPr lang="en-US" sz="2000" baseline="0" dirty="0" smtClean="0">
                          <a:latin typeface="Calibri" charset="0"/>
                          <a:ea typeface="Calibri" charset="0"/>
                          <a:cs typeface="Calibri" charset="0"/>
                        </a:rPr>
                        <a:t> of each university</a:t>
                      </a:r>
                      <a:endParaRPr lang="en-US" sz="20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90062" marR="90062" marT="45031" marB="4503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599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Pre-Processing 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117" y="1869724"/>
            <a:ext cx="5194920" cy="3339101"/>
          </a:xfrm>
        </p:spPr>
        <p:txBody>
          <a:bodyPr/>
          <a:lstStyle/>
          <a:p>
            <a:pPr algn="just">
              <a:spcBef>
                <a:spcPts val="800"/>
              </a:spcBef>
            </a:pPr>
            <a:r>
              <a:rPr lang="en-US" sz="2400" dirty="0" smtClean="0"/>
              <a:t>Removed the observation which contains null value</a:t>
            </a:r>
          </a:p>
          <a:p>
            <a:pPr algn="just">
              <a:spcBef>
                <a:spcPts val="800"/>
              </a:spcBef>
            </a:pPr>
            <a:r>
              <a:rPr lang="en-US" sz="2400" dirty="0" smtClean="0"/>
              <a:t>Changed the name of the countries which were having similar name</a:t>
            </a:r>
          </a:p>
          <a:p>
            <a:pPr algn="just">
              <a:spcBef>
                <a:spcPts val="800"/>
              </a:spcBef>
            </a:pPr>
            <a:r>
              <a:rPr lang="en-US" sz="2400" dirty="0" smtClean="0"/>
              <a:t>Converted data from SQLite in .Csv format</a:t>
            </a:r>
          </a:p>
          <a:p>
            <a:pPr algn="just">
              <a:spcBef>
                <a:spcPts val="800"/>
              </a:spcBef>
            </a:pPr>
            <a:r>
              <a:rPr lang="en-US" sz="2400" dirty="0" smtClean="0"/>
              <a:t>Imported data in the R</a:t>
            </a:r>
          </a:p>
          <a:p>
            <a:pPr algn="just">
              <a:spcBef>
                <a:spcPts val="800"/>
              </a:spcBef>
            </a:pPr>
            <a:r>
              <a:rPr lang="en-US" sz="2400" dirty="0" smtClean="0"/>
              <a:t>Saved the data in .</a:t>
            </a:r>
            <a:r>
              <a:rPr lang="en-US" sz="2400" dirty="0" err="1" smtClean="0"/>
              <a:t>Rdata</a:t>
            </a:r>
            <a:r>
              <a:rPr lang="en-US" sz="2400" dirty="0" smtClean="0"/>
              <a:t> format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606593"/>
            <a:ext cx="4477256" cy="386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6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910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Facts About Dataset</a:t>
            </a:r>
            <a:endParaRPr lang="en-US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9387"/>
              </p:ext>
            </p:extLst>
          </p:nvPr>
        </p:nvGraphicFramePr>
        <p:xfrm>
          <a:off x="323527" y="1649014"/>
          <a:ext cx="8363273" cy="36521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32249"/>
                <a:gridCol w="3240360"/>
                <a:gridCol w="2890664"/>
              </a:tblGrid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Year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Students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No. of Universities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4,688,578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194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9,219,390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387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9,259,483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389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9,188,463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391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9,219,045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</a:tr>
              <a:tr h="521742">
                <a:tc>
                  <a:txBody>
                    <a:bodyPr/>
                    <a:lstStyle/>
                    <a:p>
                      <a:r>
                        <a:rPr lang="en-US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19,159,883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16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4"/>
          <a:stretch/>
        </p:blipFill>
        <p:spPr>
          <a:xfrm>
            <a:off x="539552" y="1268760"/>
            <a:ext cx="7920880" cy="468052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95536" y="12576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Distribution of Top 100 Universities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Distribution of Top 100 Universities</a:t>
            </a:r>
            <a:endParaRPr lang="en-US" sz="4000" dirty="0">
              <a:solidFill>
                <a:schemeClr val="accent2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6832"/>
            <a:ext cx="3898776" cy="3816425"/>
          </a:xfrm>
        </p:spPr>
        <p:txBody>
          <a:bodyPr/>
          <a:lstStyle/>
          <a:p>
            <a:pPr algn="just">
              <a:spcBef>
                <a:spcPts val="1200"/>
              </a:spcBef>
            </a:pP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Highest: United States of America has 53 of top 100 universities</a:t>
            </a:r>
          </a:p>
          <a:p>
            <a:pPr algn="just">
              <a:spcBef>
                <a:spcPts val="1200"/>
              </a:spcBef>
            </a:pP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Lowest: Singapore has 1 of top 100 universities</a:t>
            </a:r>
          </a:p>
          <a:p>
            <a:pPr algn="just">
              <a:spcBef>
                <a:spcPts val="1200"/>
              </a:spcBef>
            </a:pPr>
            <a:r>
              <a:rPr lang="en-US" sz="2600" dirty="0" smtClean="0">
                <a:latin typeface="Calibri" charset="0"/>
                <a:ea typeface="Calibri" charset="0"/>
                <a:cs typeface="Calibri" charset="0"/>
              </a:rPr>
              <a:t>United Kingdom has 14 of top 100 universities</a:t>
            </a:r>
            <a:endParaRPr 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80" y="2060848"/>
            <a:ext cx="4228284" cy="2663239"/>
          </a:xfrm>
          <a:prstGeom prst="rect">
            <a:avLst/>
          </a:prstGeom>
          <a:effectLst>
            <a:glow rad="101600">
              <a:schemeClr val="accent4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reflection blurRad="6350" stA="50000" endA="300" endPos="55000" dir="5400000" sy="-100000" algn="bl" rotWithShape="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81052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157" y="18864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Distribution between Rank and Score </a:t>
            </a:r>
            <a:endParaRPr lang="en-US" sz="4000" dirty="0">
              <a:solidFill>
                <a:schemeClr val="accent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32" y="1052736"/>
            <a:ext cx="8087651" cy="487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98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3970784" cy="4277072"/>
          </a:xfrm>
        </p:spPr>
        <p:txBody>
          <a:bodyPr/>
          <a:lstStyle/>
          <a:p>
            <a:pPr algn="just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Harvard University has rank 1 and score of 96.1</a:t>
            </a:r>
          </a:p>
          <a:p>
            <a:pPr algn="just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Carnegie Mellon University has rank 20 and score of 79.3</a:t>
            </a:r>
          </a:p>
          <a:p>
            <a:pPr algn="just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University of Toronto has rank 17 and score of 82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58" y="1600201"/>
            <a:ext cx="3960440" cy="3124945"/>
          </a:xfrm>
          <a:prstGeom prst="rect">
            <a:avLst/>
          </a:prstGeom>
          <a:effectLst>
            <a:reflection stA="50000" endPos="50000" dist="50800" dir="5400000" sy="-100000" algn="bl" rotWithShape="0"/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8157" y="188640"/>
            <a:ext cx="8229600" cy="1143000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Distribution between Rank and Score 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89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425</Words>
  <Application>Microsoft Macintosh PowerPoint</Application>
  <PresentationFormat>On-screen Show (4:3)</PresentationFormat>
  <Paragraphs>115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Calibri</vt:lpstr>
      <vt:lpstr>Arial</vt:lpstr>
      <vt:lpstr>Diseño predeterminado</vt:lpstr>
      <vt:lpstr>Analysis of  World University Ranking   Milee Singh Ashawad milee@bu.edu</vt:lpstr>
      <vt:lpstr>Times Higher Education Dataset</vt:lpstr>
      <vt:lpstr>Attributes</vt:lpstr>
      <vt:lpstr>Pre-Processing </vt:lpstr>
      <vt:lpstr>Facts About Dataset</vt:lpstr>
      <vt:lpstr>Distribution of Top 100 Universities</vt:lpstr>
      <vt:lpstr>Distribution of Top 100 Universities</vt:lpstr>
      <vt:lpstr>Distribution between Rank and Score </vt:lpstr>
      <vt:lpstr>Distribution between Rank and Score </vt:lpstr>
      <vt:lpstr>Research Score of United States</vt:lpstr>
      <vt:lpstr>Research Score of United States</vt:lpstr>
      <vt:lpstr>Teaching in 2015</vt:lpstr>
      <vt:lpstr>Teaching in 2016</vt:lpstr>
      <vt:lpstr>Comparison of Teaching Score</vt:lpstr>
      <vt:lpstr>Research Score Comparison</vt:lpstr>
      <vt:lpstr>Research Score Comparison</vt:lpstr>
      <vt:lpstr>Score of Top 3 Universities</vt:lpstr>
      <vt:lpstr>Ivy League Ranking</vt:lpstr>
      <vt:lpstr>Boston University Ranking</vt:lpstr>
      <vt:lpstr>Boston University Ranking</vt:lpstr>
      <vt:lpstr>International Students in USA</vt:lpstr>
      <vt:lpstr>Central Limit Theorem</vt:lpstr>
      <vt:lpstr>Central Limit Theorem</vt:lpstr>
      <vt:lpstr>Central Limit Theorem Analysis</vt:lpstr>
      <vt:lpstr>Simple Sampling</vt:lpstr>
      <vt:lpstr>Systematic Sampling</vt:lpstr>
      <vt:lpstr>Cluster Sampling</vt:lpstr>
      <vt:lpstr>Thank You   Milee Singh Ashawad </vt:lpstr>
    </vt:vector>
  </TitlesOfParts>
  <Company>Siracusa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Mariajose</dc:creator>
  <cp:lastModifiedBy>Microsoft Office User</cp:lastModifiedBy>
  <cp:revision>64</cp:revision>
  <dcterms:created xsi:type="dcterms:W3CDTF">2009-01-22T01:38:59Z</dcterms:created>
  <dcterms:modified xsi:type="dcterms:W3CDTF">2016-04-29T22:52:30Z</dcterms:modified>
</cp:coreProperties>
</file>